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8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4677"/>
  </p:normalViewPr>
  <p:slideViewPr>
    <p:cSldViewPr snapToGrid="0" snapToObjects="1">
      <p:cViewPr varScale="1">
        <p:scale>
          <a:sx n="115" d="100"/>
          <a:sy n="115" d="100"/>
        </p:scale>
        <p:origin x="472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F4D9C46-EACF-DD49-BD7B-35F9FADFE29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28023AAE-C059-EC45-A39A-8316F669749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EE485FCB-1982-724D-995C-9DCE96FFC9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33869-7C5B-E246-A735-2E92CE99FCC1}" type="datetimeFigureOut">
              <a:rPr lang="nl-NL" smtClean="0"/>
              <a:t>10-02-2022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BD58654B-269C-FA42-8ABD-BFF37984F9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42E6CAA5-7EFE-A443-B905-B9A1757DF8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660E7-5D72-D146-9BD1-EDDFE4C7549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755406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00CA729-A9F9-4448-AA3C-B2D849EA73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66E5109A-7BF4-1F42-8BAA-C52E8BDAE5E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58015677-4475-FD44-836E-8F1B65DBC4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33869-7C5B-E246-A735-2E92CE99FCC1}" type="datetimeFigureOut">
              <a:rPr lang="nl-NL" smtClean="0"/>
              <a:t>10-02-2022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48E211C-6062-EC41-820F-590890943D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B0E4983F-CCD2-8044-88CB-56BAA32A5F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660E7-5D72-D146-9BD1-EDDFE4C7549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603312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230D9BF4-2AB6-1043-8E94-F3F1B8FF603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1581B7FD-C77A-AC4F-91C3-42CCD95C8D6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43BDD74-295D-4F42-BEDD-9D4C71984A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33869-7C5B-E246-A735-2E92CE99FCC1}" type="datetimeFigureOut">
              <a:rPr lang="nl-NL" smtClean="0"/>
              <a:t>10-02-2022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765626D5-FB97-C548-ABE4-A04A71333B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9ED766C0-84F1-424E-B705-44EC97EE8A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660E7-5D72-D146-9BD1-EDDFE4C7549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928736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3DFDE19-906A-6F4D-A89B-80C7B1C3B7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4B1FA30-43E1-9144-9ACB-AF2C5A6FFE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B374AD0A-9A86-CC4C-BC50-2713D3A7F3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33869-7C5B-E246-A735-2E92CE99FCC1}" type="datetimeFigureOut">
              <a:rPr lang="nl-NL" smtClean="0"/>
              <a:t>10-02-2022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7DB22361-98FE-E640-850D-F2480406F9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A0689A03-9C5D-1C4A-A120-22AB13AFB4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660E7-5D72-D146-9BD1-EDDFE4C7549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81815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96E3396-BA59-FE4B-95BD-9C3EC5EC8F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8DFC7B36-7D76-E249-B2E5-AA9B47BD6A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6D60FCD3-F26C-9549-891D-160B92E5F7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33869-7C5B-E246-A735-2E92CE99FCC1}" type="datetimeFigureOut">
              <a:rPr lang="nl-NL" smtClean="0"/>
              <a:t>10-02-2022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7BBA712-1906-E041-AF54-52E2E9ADDF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9002DD5C-6DF3-D240-A5EE-31B00D2471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660E7-5D72-D146-9BD1-EDDFE4C7549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006241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65127F9-8E54-CB4D-8AC5-DDF35BB8A6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0D10E51-3D98-5441-85CC-8B29EFFE90D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F2FBB708-0E74-6446-92B5-1C5E2F0F99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D4B36EE6-0EBB-0048-BEBE-5DB89079DB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33869-7C5B-E246-A735-2E92CE99FCC1}" type="datetimeFigureOut">
              <a:rPr lang="nl-NL" smtClean="0"/>
              <a:t>10-02-2022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CE1F57BE-9598-D044-8716-7ACB41FE0E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99231F71-D03F-9043-BA61-79D3077BC8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660E7-5D72-D146-9BD1-EDDFE4C7549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15979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BD5D7C9-1E36-8941-BFC8-30F82F797A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3C1336CA-5775-4243-9D11-60A1B6163C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8789D33A-033E-1F49-8D30-BFC98870B9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7E42CB7E-0CFD-EE40-BE24-B8FF76791C0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FA1A59C5-18A0-3148-853A-ABAE182255D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EFBD4D35-09E1-D04E-BECC-210E53D757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33869-7C5B-E246-A735-2E92CE99FCC1}" type="datetimeFigureOut">
              <a:rPr lang="nl-NL" smtClean="0"/>
              <a:t>10-02-2022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C5FB668A-58A1-2748-811D-B34E52A124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258ACFDC-4A24-E447-9A2C-1589671F5F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660E7-5D72-D146-9BD1-EDDFE4C7549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647770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B3D3686-EA61-5241-AE62-E60459E545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017F9645-DD2D-5D40-BAE4-0F2AB6E57B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33869-7C5B-E246-A735-2E92CE99FCC1}" type="datetimeFigureOut">
              <a:rPr lang="nl-NL" smtClean="0"/>
              <a:t>10-02-2022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97555A56-11BD-4646-AA73-3394F1844F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DF0EFA5A-D3A5-DA4F-8CEB-EA68F3324A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660E7-5D72-D146-9BD1-EDDFE4C7549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552616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D8D50061-05FF-0D44-B9D6-B8DD98E271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33869-7C5B-E246-A735-2E92CE99FCC1}" type="datetimeFigureOut">
              <a:rPr lang="nl-NL" smtClean="0"/>
              <a:t>10-02-2022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5EC955C3-071A-B04B-B196-636C5264C4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720C9B79-4828-3148-9336-4F272BA0CF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660E7-5D72-D146-9BD1-EDDFE4C7549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212964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9F23DF8-BAE2-6E4A-8683-090657F2FF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A68A3C8-1C6C-B141-8626-01666A72A0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A7AF97E3-411C-0444-9F3D-BF7E1650356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EB35D652-4712-2547-8B23-1560E31002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33869-7C5B-E246-A735-2E92CE99FCC1}" type="datetimeFigureOut">
              <a:rPr lang="nl-NL" smtClean="0"/>
              <a:t>10-02-2022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1A9CF2D5-4402-BF45-8C2F-F790B9F21E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51D32748-3466-AA41-A503-61E84A05E4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660E7-5D72-D146-9BD1-EDDFE4C7549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771205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8F24D28-B36A-6647-BFA4-72B031A20C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CD02237F-927B-5248-8494-BBDEA4C0466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24D8CAD3-517F-6E4B-948A-1B1989FE2F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48054C5F-6AA1-304F-93F8-46381D3B49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33869-7C5B-E246-A735-2E92CE99FCC1}" type="datetimeFigureOut">
              <a:rPr lang="nl-NL" smtClean="0"/>
              <a:t>10-02-2022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79492BEC-76A7-8042-BD8B-7359E9B246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63E2812C-5510-C241-9F31-F55402F8F7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660E7-5D72-D146-9BD1-EDDFE4C7549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033327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023DDD25-4157-234A-8BC9-238CE0BC39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C6D03A0F-A585-D746-8A33-2C04B1C4B1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6ACE620-546E-BE45-AA07-C5FCAE9809F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C33869-7C5B-E246-A735-2E92CE99FCC1}" type="datetimeFigureOut">
              <a:rPr lang="nl-NL" smtClean="0"/>
              <a:t>10-02-2022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15220A87-61BD-E847-ADEB-7C907529DC9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37853E54-560A-C04C-BA95-0EE614A5CA4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F660E7-5D72-D146-9BD1-EDDFE4C7549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043070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g"/><Relationship Id="rId5" Type="http://schemas.openxmlformats.org/officeDocument/2006/relationships/image" Target="../media/image5.jpg"/><Relationship Id="rId4" Type="http://schemas.openxmlformats.org/officeDocument/2006/relationships/image" Target="../media/image4.jp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hyperlink" Target="http://schooltv.nl/video/de-rekenkamer-in-de-klas-wat-kost-een-fiets/" TargetMode="External"/><Relationship Id="rId7" Type="http://schemas.openxmlformats.org/officeDocument/2006/relationships/image" Target="../media/image11.png"/><Relationship Id="rId2" Type="http://schemas.openxmlformats.org/officeDocument/2006/relationships/hyperlink" Target="http://schooltv.nl/video/de-rekenkamer-in-de-klas-wat-kost-een-boek/" TargetMode="Externa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F96CCE9-1869-3240-9784-B3CCCCA8C95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Dit is onze bedrijfsnaam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E00826BA-D997-5040-ADA4-D8C1B333B81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/>
              <a:t>Dit is wat we doen of dit is onze slogan</a:t>
            </a:r>
          </a:p>
        </p:txBody>
      </p:sp>
    </p:spTree>
    <p:extLst>
      <p:ext uri="{BB962C8B-B14F-4D97-AF65-F5344CB8AC3E}">
        <p14:creationId xmlns:p14="http://schemas.microsoft.com/office/powerpoint/2010/main" val="37726592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FF7BD40-8AE9-F341-AF2C-1029C7BAC6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Financieel plan </a:t>
            </a:r>
            <a:r>
              <a:rPr lang="nl-NL" dirty="0">
                <a:solidFill>
                  <a:srgbClr val="FF0000"/>
                </a:solidFill>
              </a:rPr>
              <a:t>(</a:t>
            </a:r>
            <a:r>
              <a:rPr lang="nl-NL" dirty="0" err="1">
                <a:solidFill>
                  <a:srgbClr val="FF0000"/>
                </a:solidFill>
              </a:rPr>
              <a:t>hv</a:t>
            </a:r>
            <a:r>
              <a:rPr lang="nl-NL" dirty="0">
                <a:solidFill>
                  <a:srgbClr val="FF0000"/>
                </a:solidFill>
              </a:rPr>
              <a:t> p 36/37 en vmbo p30-31)</a:t>
            </a:r>
            <a:endParaRPr lang="nl-NL" dirty="0"/>
          </a:p>
        </p:txBody>
      </p:sp>
      <p:graphicFrame>
        <p:nvGraphicFramePr>
          <p:cNvPr id="4" name="Tijdelijke aanduiding voor inhoud 3">
            <a:extLst>
              <a:ext uri="{FF2B5EF4-FFF2-40B4-BE49-F238E27FC236}">
                <a16:creationId xmlns:a16="http://schemas.microsoft.com/office/drawing/2014/main" id="{18A2125C-02A0-DC42-8749-7B763135A7B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26274433"/>
              </p:ext>
            </p:extLst>
          </p:nvPr>
        </p:nvGraphicFramePr>
        <p:xfrm>
          <a:off x="1066801" y="1690687"/>
          <a:ext cx="9838265" cy="37279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636218">
                  <a:extLst>
                    <a:ext uri="{9D8B030D-6E8A-4147-A177-3AD203B41FA5}">
                      <a16:colId xmlns:a16="http://schemas.microsoft.com/office/drawing/2014/main" val="489596893"/>
                    </a:ext>
                  </a:extLst>
                </a:gridCol>
                <a:gridCol w="1420099">
                  <a:extLst>
                    <a:ext uri="{9D8B030D-6E8A-4147-A177-3AD203B41FA5}">
                      <a16:colId xmlns:a16="http://schemas.microsoft.com/office/drawing/2014/main" val="1363657034"/>
                    </a:ext>
                  </a:extLst>
                </a:gridCol>
                <a:gridCol w="1781948">
                  <a:extLst>
                    <a:ext uri="{9D8B030D-6E8A-4147-A177-3AD203B41FA5}">
                      <a16:colId xmlns:a16="http://schemas.microsoft.com/office/drawing/2014/main" val="2494791266"/>
                    </a:ext>
                  </a:extLst>
                </a:gridCol>
              </a:tblGrid>
              <a:tr h="621330">
                <a:tc>
                  <a:txBody>
                    <a:bodyPr/>
                    <a:lstStyle/>
                    <a:p>
                      <a:pPr algn="l" fontAlgn="b"/>
                      <a:r>
                        <a:rPr lang="nl-NL" sz="1200" u="none" strike="noStrike">
                          <a:effectLst/>
                        </a:rPr>
                        <a:t>bedrijfsmiddelen</a:t>
                      </a:r>
                      <a:endParaRPr lang="nl-NL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200" u="none" strike="noStrike">
                          <a:effectLst/>
                        </a:rPr>
                        <a:t>schatting</a:t>
                      </a:r>
                      <a:endParaRPr lang="nl-NL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200" u="none" strike="noStrike">
                          <a:effectLst/>
                        </a:rPr>
                        <a:t>echte prijs</a:t>
                      </a:r>
                      <a:endParaRPr lang="nl-NL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39151143"/>
                  </a:ext>
                </a:extLst>
              </a:tr>
              <a:tr h="621330">
                <a:tc>
                  <a:txBody>
                    <a:bodyPr/>
                    <a:lstStyle/>
                    <a:p>
                      <a:pPr algn="l" fontAlgn="b"/>
                      <a:r>
                        <a:rPr lang="nl-NL" sz="1200" u="none" strike="noStrike">
                          <a:effectLst/>
                        </a:rPr>
                        <a:t>……..</a:t>
                      </a:r>
                      <a:endParaRPr lang="nl-NL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200" u="none" strike="noStrike">
                          <a:effectLst/>
                        </a:rPr>
                        <a:t>2</a:t>
                      </a:r>
                      <a:endParaRPr lang="nl-NL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200" u="none" strike="noStrike">
                          <a:effectLst/>
                        </a:rPr>
                        <a:t>1,5</a:t>
                      </a:r>
                      <a:endParaRPr lang="nl-NL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779417069"/>
                  </a:ext>
                </a:extLst>
              </a:tr>
              <a:tr h="621330">
                <a:tc>
                  <a:txBody>
                    <a:bodyPr/>
                    <a:lstStyle/>
                    <a:p>
                      <a:pPr algn="l" fontAlgn="b"/>
                      <a:r>
                        <a:rPr lang="nl-NL" sz="1200" u="none" strike="noStrike">
                          <a:effectLst/>
                        </a:rPr>
                        <a:t>……..</a:t>
                      </a:r>
                      <a:endParaRPr lang="nl-NL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200" u="none" strike="noStrike">
                          <a:effectLst/>
                        </a:rPr>
                        <a:t>5</a:t>
                      </a:r>
                      <a:endParaRPr lang="nl-NL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200" u="none" strike="noStrike">
                          <a:effectLst/>
                        </a:rPr>
                        <a:t>8</a:t>
                      </a:r>
                      <a:endParaRPr lang="nl-NL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39969407"/>
                  </a:ext>
                </a:extLst>
              </a:tr>
              <a:tr h="621330">
                <a:tc>
                  <a:txBody>
                    <a:bodyPr/>
                    <a:lstStyle/>
                    <a:p>
                      <a:pPr algn="l" fontAlgn="b"/>
                      <a:r>
                        <a:rPr lang="nl-NL" sz="1200" u="none" strike="noStrike">
                          <a:effectLst/>
                        </a:rPr>
                        <a:t>……..</a:t>
                      </a:r>
                      <a:endParaRPr lang="nl-NL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200" u="none" strike="noStrike">
                          <a:effectLst/>
                        </a:rPr>
                        <a:t>3</a:t>
                      </a:r>
                      <a:endParaRPr lang="nl-NL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200" u="none" strike="noStrike">
                          <a:effectLst/>
                        </a:rPr>
                        <a:t>3</a:t>
                      </a:r>
                      <a:endParaRPr lang="nl-NL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20463892"/>
                  </a:ext>
                </a:extLst>
              </a:tr>
              <a:tr h="621330">
                <a:tc>
                  <a:txBody>
                    <a:bodyPr/>
                    <a:lstStyle/>
                    <a:p>
                      <a:pPr algn="l" fontAlgn="b"/>
                      <a:r>
                        <a:rPr lang="nl-NL" sz="1200" u="none" strike="noStrike" dirty="0">
                          <a:effectLst/>
                        </a:rPr>
                        <a:t>sponsoring winkel</a:t>
                      </a:r>
                      <a:endParaRPr lang="nl-N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1200" u="none" strike="noStrike">
                          <a:effectLst/>
                        </a:rPr>
                        <a:t>-2,5</a:t>
                      </a:r>
                      <a:endParaRPr lang="nl-NL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627872688"/>
                  </a:ext>
                </a:extLst>
              </a:tr>
              <a:tr h="621330">
                <a:tc>
                  <a:txBody>
                    <a:bodyPr/>
                    <a:lstStyle/>
                    <a:p>
                      <a:pPr algn="l" fontAlgn="b"/>
                      <a:r>
                        <a:rPr lang="nl-NL" sz="1200" u="none" strike="noStrike">
                          <a:effectLst/>
                        </a:rPr>
                        <a:t>benodigd microkrediet</a:t>
                      </a:r>
                      <a:endParaRPr lang="nl-NL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7171585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56465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DEBB1D2-6BA1-6B4E-8088-1A9B509728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Financieel plan 2</a:t>
            </a:r>
            <a:r>
              <a:rPr lang="nl-NL" dirty="0">
                <a:solidFill>
                  <a:srgbClr val="FF0000"/>
                </a:solidFill>
              </a:rPr>
              <a:t> (</a:t>
            </a:r>
            <a:r>
              <a:rPr lang="nl-NL" dirty="0" err="1">
                <a:solidFill>
                  <a:srgbClr val="FF0000"/>
                </a:solidFill>
              </a:rPr>
              <a:t>hv</a:t>
            </a:r>
            <a:r>
              <a:rPr lang="nl-NL" dirty="0">
                <a:solidFill>
                  <a:srgbClr val="FF0000"/>
                </a:solidFill>
              </a:rPr>
              <a:t> p 36/37 en vmbo p30-31)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82B923C-6D04-1747-AE75-79E7F4BACF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We verwachten ….. Producten te gaan verkopen</a:t>
            </a:r>
          </a:p>
          <a:p>
            <a:r>
              <a:rPr lang="nl-NL" dirty="0"/>
              <a:t>Onze omzet is dan ….producten tegen ….euro = ….. Euro</a:t>
            </a:r>
          </a:p>
          <a:p>
            <a:r>
              <a:rPr lang="nl-NL" dirty="0"/>
              <a:t>Onze kosten zijn ….microkrediet ….inkoop</a:t>
            </a:r>
          </a:p>
          <a:p>
            <a:r>
              <a:rPr lang="nl-NL" dirty="0"/>
              <a:t>Onze winst is dan ….. euro</a:t>
            </a:r>
          </a:p>
        </p:txBody>
      </p:sp>
    </p:spTree>
    <p:extLst>
      <p:ext uri="{BB962C8B-B14F-4D97-AF65-F5344CB8AC3E}">
        <p14:creationId xmlns:p14="http://schemas.microsoft.com/office/powerpoint/2010/main" val="14673202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AC017B0-1394-E747-9074-252C83E1DF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Dit is ons voorbeeld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BB320A3-ABCD-DD4F-A8C7-24F3FB86BC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Demonstreer een prototype, proefexemplaar, ….</a:t>
            </a:r>
          </a:p>
          <a:p>
            <a:r>
              <a:rPr lang="nl-NL" dirty="0"/>
              <a:t>Vertel hoeveel jullie al hebben voorverkocht</a:t>
            </a:r>
          </a:p>
          <a:p>
            <a:r>
              <a:rPr lang="nl-NL" dirty="0"/>
              <a:t>Geef aan welke sponsoren jullie hebben</a:t>
            </a:r>
          </a:p>
          <a:p>
            <a:endParaRPr lang="nl-NL" dirty="0"/>
          </a:p>
          <a:p>
            <a:r>
              <a:rPr lang="nl-NL" dirty="0"/>
              <a:t>OEFEN de PITCH vooraf! Zet hem op een usb stick en neem hem mee naar </a:t>
            </a:r>
            <a:r>
              <a:rPr lang="nl-NL"/>
              <a:t>de bioscoop!!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0824205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22A0D11-8E37-004B-86BE-70659E79A0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Dit zijn wij: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BFAEB19-C344-E94B-9F5B-54E080C0EC79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nl-NL" dirty="0"/>
              <a:t>Leden van de onderneming </a:t>
            </a:r>
          </a:p>
          <a:p>
            <a:r>
              <a:rPr lang="nl-NL" dirty="0"/>
              <a:t>Naam 1</a:t>
            </a:r>
          </a:p>
          <a:p>
            <a:r>
              <a:rPr lang="nl-NL" dirty="0"/>
              <a:t>Naam 2</a:t>
            </a:r>
          </a:p>
          <a:p>
            <a:r>
              <a:rPr lang="nl-NL" dirty="0"/>
              <a:t>Naam 3</a:t>
            </a:r>
          </a:p>
          <a:p>
            <a:r>
              <a:rPr lang="nl-NL" dirty="0"/>
              <a:t>Naam 4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51488D20-5849-A847-9196-72A8CE226E7E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nl-NL" dirty="0"/>
              <a:t>Onze sterke punten</a:t>
            </a:r>
          </a:p>
          <a:p>
            <a:r>
              <a:rPr lang="nl-NL" dirty="0"/>
              <a:t>Sterk punt</a:t>
            </a:r>
          </a:p>
          <a:p>
            <a:r>
              <a:rPr lang="nl-NL" dirty="0"/>
              <a:t>Sterk punt</a:t>
            </a:r>
          </a:p>
          <a:p>
            <a:endParaRPr lang="nl-NL" dirty="0"/>
          </a:p>
          <a:p>
            <a:pPr marL="0" indent="0">
              <a:buNone/>
            </a:pPr>
            <a:r>
              <a:rPr lang="nl-NL" dirty="0"/>
              <a:t>Onze aandachtspunten</a:t>
            </a:r>
          </a:p>
          <a:p>
            <a:r>
              <a:rPr lang="nl-NL" dirty="0"/>
              <a:t>Aandachtspunt </a:t>
            </a:r>
          </a:p>
          <a:p>
            <a:r>
              <a:rPr lang="nl-NL" dirty="0"/>
              <a:t>aandachtspunt</a:t>
            </a:r>
          </a:p>
          <a:p>
            <a:pPr marL="0" indent="0">
              <a:buNone/>
            </a:pPr>
            <a:r>
              <a:rPr lang="nl-NL" dirty="0">
                <a:solidFill>
                  <a:srgbClr val="FF0000"/>
                </a:solidFill>
              </a:rPr>
              <a:t>Zie boekje </a:t>
            </a:r>
            <a:r>
              <a:rPr lang="nl-NL" dirty="0" err="1">
                <a:solidFill>
                  <a:srgbClr val="FF0000"/>
                </a:solidFill>
              </a:rPr>
              <a:t>hv</a:t>
            </a:r>
            <a:r>
              <a:rPr lang="nl-NL" dirty="0">
                <a:solidFill>
                  <a:srgbClr val="FF0000"/>
                </a:solidFill>
              </a:rPr>
              <a:t> op p 27/28 of boekje vmbo op p 22/23</a:t>
            </a:r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E8A22B5D-43B9-BF4E-B45F-4682064AFAD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800" y="4361391"/>
            <a:ext cx="3555999" cy="2405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39873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F07412C-8930-8E4D-A4E9-823C43789A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Dit is ons idee </a:t>
            </a:r>
            <a:r>
              <a:rPr lang="nl-NL" sz="2400" dirty="0">
                <a:solidFill>
                  <a:srgbClr val="FF0000"/>
                </a:solidFill>
              </a:rPr>
              <a:t>(zie boekje </a:t>
            </a:r>
            <a:r>
              <a:rPr lang="nl-NL" sz="2400" dirty="0" err="1">
                <a:solidFill>
                  <a:srgbClr val="FF0000"/>
                </a:solidFill>
              </a:rPr>
              <a:t>hv</a:t>
            </a:r>
            <a:r>
              <a:rPr lang="nl-NL" sz="2400" dirty="0">
                <a:solidFill>
                  <a:srgbClr val="FF0000"/>
                </a:solidFill>
              </a:rPr>
              <a:t> op p29 en boekje vmbo op p24)</a:t>
            </a:r>
          </a:p>
        </p:txBody>
      </p:sp>
      <p:pic>
        <p:nvPicPr>
          <p:cNvPr id="7" name="Tijdelijke aanduiding voor inhoud 6">
            <a:extLst>
              <a:ext uri="{FF2B5EF4-FFF2-40B4-BE49-F238E27FC236}">
                <a16:creationId xmlns:a16="http://schemas.microsoft.com/office/drawing/2014/main" id="{0610A5C8-078B-AE48-9B4D-407AE4A3A4D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4900" y="2073011"/>
            <a:ext cx="2977552" cy="1415256"/>
          </a:xfrm>
        </p:spPr>
      </p:pic>
      <p:pic>
        <p:nvPicPr>
          <p:cNvPr id="9" name="Afbeelding 8">
            <a:extLst>
              <a:ext uri="{FF2B5EF4-FFF2-40B4-BE49-F238E27FC236}">
                <a16:creationId xmlns:a16="http://schemas.microsoft.com/office/drawing/2014/main" id="{3C8300AE-8E5D-9A4D-8ABF-85541D633F2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4100" y="2523067"/>
            <a:ext cx="3935762" cy="1318683"/>
          </a:xfrm>
          <a:prstGeom prst="rect">
            <a:avLst/>
          </a:prstGeom>
        </p:spPr>
      </p:pic>
      <p:pic>
        <p:nvPicPr>
          <p:cNvPr id="11" name="Afbeelding 10">
            <a:extLst>
              <a:ext uri="{FF2B5EF4-FFF2-40B4-BE49-F238E27FC236}">
                <a16:creationId xmlns:a16="http://schemas.microsoft.com/office/drawing/2014/main" id="{6DA9106D-0E64-4143-A077-4A4869835FC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96565" y="3929769"/>
            <a:ext cx="2828463" cy="2931316"/>
          </a:xfrm>
          <a:prstGeom prst="rect">
            <a:avLst/>
          </a:prstGeom>
        </p:spPr>
      </p:pic>
      <p:pic>
        <p:nvPicPr>
          <p:cNvPr id="13" name="Afbeelding 12">
            <a:extLst>
              <a:ext uri="{FF2B5EF4-FFF2-40B4-BE49-F238E27FC236}">
                <a16:creationId xmlns:a16="http://schemas.microsoft.com/office/drawing/2014/main" id="{C1402896-F009-EC4C-8111-97A2D1FD4E0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4899" y="4203699"/>
            <a:ext cx="3179233" cy="2347741"/>
          </a:xfrm>
          <a:prstGeom prst="rect">
            <a:avLst/>
          </a:prstGeom>
        </p:spPr>
      </p:pic>
      <p:pic>
        <p:nvPicPr>
          <p:cNvPr id="15" name="Afbeelding 14">
            <a:extLst>
              <a:ext uri="{FF2B5EF4-FFF2-40B4-BE49-F238E27FC236}">
                <a16:creationId xmlns:a16="http://schemas.microsoft.com/office/drawing/2014/main" id="{D8E28316-2DD4-D74B-8753-E6FF0948535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25028" y="1690688"/>
            <a:ext cx="1966383" cy="29603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38997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7620F98-BF11-0F41-84D7-5A085CC146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Dit is onze doelgroep </a:t>
            </a:r>
            <a:r>
              <a:rPr lang="nl-NL" sz="2400" dirty="0">
                <a:solidFill>
                  <a:srgbClr val="FF0000"/>
                </a:solidFill>
              </a:rPr>
              <a:t>(zie </a:t>
            </a:r>
            <a:r>
              <a:rPr lang="nl-NL" sz="2400" dirty="0" err="1">
                <a:solidFill>
                  <a:srgbClr val="FF0000"/>
                </a:solidFill>
              </a:rPr>
              <a:t>hv</a:t>
            </a:r>
            <a:r>
              <a:rPr lang="nl-NL" sz="2400" dirty="0">
                <a:solidFill>
                  <a:srgbClr val="FF0000"/>
                </a:solidFill>
              </a:rPr>
              <a:t> p30/31 en vmbo p25/26)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E4A577B-7BDA-364D-9C40-E50F86BFE7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Bejaardencentrum vlot en vlijtig</a:t>
            </a:r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98AE18BA-03E9-8142-9850-3CFCEFAA188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1333" y="2495785"/>
            <a:ext cx="5401733" cy="372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12072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7D7ED60-2330-6540-8739-158861B7B8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Dit is ons Product of dienst </a:t>
            </a:r>
            <a:r>
              <a:rPr lang="nl-NL" sz="2800" dirty="0">
                <a:solidFill>
                  <a:srgbClr val="FF0000"/>
                </a:solidFill>
              </a:rPr>
              <a:t>(</a:t>
            </a:r>
            <a:r>
              <a:rPr lang="nl-NL" sz="2800" dirty="0" err="1">
                <a:solidFill>
                  <a:srgbClr val="FF0000"/>
                </a:solidFill>
              </a:rPr>
              <a:t>hv</a:t>
            </a:r>
            <a:r>
              <a:rPr lang="nl-NL" sz="2800" dirty="0">
                <a:solidFill>
                  <a:srgbClr val="FF0000"/>
                </a:solidFill>
              </a:rPr>
              <a:t> p 33/34 en vmbo p27-29)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DE3B938-492F-B64E-9EF7-FAE7E2B944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Het is gemaakt van / onze dienst is….</a:t>
            </a:r>
          </a:p>
          <a:p>
            <a:r>
              <a:rPr lang="nl-NL" dirty="0"/>
              <a:t>We denken dat mensen dit graag willen omdat…..</a:t>
            </a:r>
          </a:p>
          <a:p>
            <a:r>
              <a:rPr lang="nl-NL" dirty="0"/>
              <a:t>Dat weten we door…..</a:t>
            </a:r>
          </a:p>
          <a:p>
            <a:r>
              <a:rPr lang="nl-NL" dirty="0"/>
              <a:t>Het draagt bij aan een beter </a:t>
            </a:r>
            <a:r>
              <a:rPr lang="nl-NL"/>
              <a:t>milieu door……….</a:t>
            </a:r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8171912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251604" y="20069"/>
            <a:ext cx="4173747" cy="773562"/>
          </a:xfrm>
        </p:spPr>
        <p:txBody>
          <a:bodyPr>
            <a:normAutofit/>
          </a:bodyPr>
          <a:lstStyle/>
          <a:p>
            <a:r>
              <a:rPr lang="nl-NL" sz="2400" dirty="0">
                <a:solidFill>
                  <a:srgbClr val="FF0000"/>
                </a:solidFill>
              </a:rPr>
              <a:t>(</a:t>
            </a:r>
            <a:r>
              <a:rPr lang="nl-NL" sz="2400" dirty="0" err="1">
                <a:solidFill>
                  <a:srgbClr val="FF0000"/>
                </a:solidFill>
              </a:rPr>
              <a:t>hv</a:t>
            </a:r>
            <a:r>
              <a:rPr lang="nl-NL" sz="2400" dirty="0">
                <a:solidFill>
                  <a:srgbClr val="FF0000"/>
                </a:solidFill>
              </a:rPr>
              <a:t> p 33/34 en vmbo p27-29)</a:t>
            </a:r>
            <a:endParaRPr lang="nl-NL" sz="2400" dirty="0"/>
          </a:p>
        </p:txBody>
      </p:sp>
      <p:sp>
        <p:nvSpPr>
          <p:cNvPr id="5" name="Tekstvak 4"/>
          <p:cNvSpPr txBox="1"/>
          <p:nvPr/>
        </p:nvSpPr>
        <p:spPr>
          <a:xfrm>
            <a:off x="4960189" y="223840"/>
            <a:ext cx="68350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hlinkClick r:id="rId2"/>
              </a:rPr>
              <a:t>http://schooltv.nl/video/de-rekenkamer-in-de-klas-wat-kost-een-boek/</a:t>
            </a:r>
            <a:endParaRPr lang="nl-NL" dirty="0"/>
          </a:p>
        </p:txBody>
      </p:sp>
      <p:sp>
        <p:nvSpPr>
          <p:cNvPr id="6" name="Tekstvak 5"/>
          <p:cNvSpPr txBox="1"/>
          <p:nvPr/>
        </p:nvSpPr>
        <p:spPr>
          <a:xfrm>
            <a:off x="4960189" y="558041"/>
            <a:ext cx="67761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hlinkClick r:id="rId3"/>
              </a:rPr>
              <a:t>http://schooltv.nl/video/de-rekenkamer-in-de-klas-wat-kost-een-fiets/</a:t>
            </a:r>
            <a:endParaRPr lang="nl-NL" dirty="0"/>
          </a:p>
        </p:txBody>
      </p:sp>
      <p:pic>
        <p:nvPicPr>
          <p:cNvPr id="7" name="Afbeelding 6"/>
          <p:cNvPicPr>
            <a:picLocks noChangeAspect="1"/>
          </p:cNvPicPr>
          <p:nvPr/>
        </p:nvPicPr>
        <p:blipFill rotWithShape="1">
          <a:blip r:embed="rId4"/>
          <a:srcRect b="10378"/>
          <a:stretch/>
        </p:blipFill>
        <p:spPr>
          <a:xfrm>
            <a:off x="5898272" y="1936587"/>
            <a:ext cx="5261564" cy="3442531"/>
          </a:xfrm>
          <a:prstGeom prst="rect">
            <a:avLst/>
          </a:prstGeom>
        </p:spPr>
      </p:pic>
      <p:sp>
        <p:nvSpPr>
          <p:cNvPr id="9" name="Tekstvak 8"/>
          <p:cNvSpPr txBox="1"/>
          <p:nvPr/>
        </p:nvSpPr>
        <p:spPr>
          <a:xfrm>
            <a:off x="251604" y="636840"/>
            <a:ext cx="8659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400" dirty="0"/>
              <a:t>Prijs: </a:t>
            </a:r>
          </a:p>
        </p:txBody>
      </p:sp>
      <p:sp>
        <p:nvSpPr>
          <p:cNvPr id="11" name="Tekstvak 10"/>
          <p:cNvSpPr txBox="1"/>
          <p:nvPr/>
        </p:nvSpPr>
        <p:spPr>
          <a:xfrm>
            <a:off x="2605179" y="1378310"/>
            <a:ext cx="19668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400" dirty="0"/>
              <a:t>Inkoopwaarde</a:t>
            </a:r>
          </a:p>
        </p:txBody>
      </p:sp>
      <p:pic>
        <p:nvPicPr>
          <p:cNvPr id="12" name="Afbeelding 1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27535" y="1153637"/>
            <a:ext cx="2277644" cy="1040920"/>
          </a:xfrm>
          <a:prstGeom prst="rect">
            <a:avLst/>
          </a:prstGeom>
        </p:spPr>
      </p:pic>
      <p:pic>
        <p:nvPicPr>
          <p:cNvPr id="13" name="Afbeelding 1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27535" y="2414139"/>
            <a:ext cx="2277644" cy="1243714"/>
          </a:xfrm>
          <a:prstGeom prst="rect">
            <a:avLst/>
          </a:prstGeom>
        </p:spPr>
      </p:pic>
      <p:sp>
        <p:nvSpPr>
          <p:cNvPr id="14" name="Tekstvak 13"/>
          <p:cNvSpPr txBox="1"/>
          <p:nvPr/>
        </p:nvSpPr>
        <p:spPr>
          <a:xfrm>
            <a:off x="2639567" y="2573792"/>
            <a:ext cx="10331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400" dirty="0"/>
              <a:t>Kosten</a:t>
            </a:r>
          </a:p>
        </p:txBody>
      </p:sp>
      <p:pic>
        <p:nvPicPr>
          <p:cNvPr id="15" name="Afbeelding 14"/>
          <p:cNvPicPr>
            <a:picLocks noChangeAspect="1"/>
          </p:cNvPicPr>
          <p:nvPr/>
        </p:nvPicPr>
        <p:blipFill rotWithShape="1">
          <a:blip r:embed="rId7"/>
          <a:srcRect t="8223" b="5885"/>
          <a:stretch/>
        </p:blipFill>
        <p:spPr>
          <a:xfrm>
            <a:off x="327535" y="3810674"/>
            <a:ext cx="2277644" cy="1268083"/>
          </a:xfrm>
          <a:prstGeom prst="rect">
            <a:avLst/>
          </a:prstGeom>
        </p:spPr>
      </p:pic>
      <p:sp>
        <p:nvSpPr>
          <p:cNvPr id="18" name="Tekstvak 17"/>
          <p:cNvSpPr txBox="1"/>
          <p:nvPr/>
        </p:nvSpPr>
        <p:spPr>
          <a:xfrm>
            <a:off x="2639567" y="3868575"/>
            <a:ext cx="9105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400" dirty="0"/>
              <a:t>Winst</a:t>
            </a:r>
          </a:p>
        </p:txBody>
      </p:sp>
      <p:cxnSp>
        <p:nvCxnSpPr>
          <p:cNvPr id="20" name="Rechte verbindingslijn 19"/>
          <p:cNvCxnSpPr/>
          <p:nvPr/>
        </p:nvCxnSpPr>
        <p:spPr>
          <a:xfrm flipH="1">
            <a:off x="251604" y="5231578"/>
            <a:ext cx="4537916" cy="1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3" name="Plus 22"/>
          <p:cNvSpPr/>
          <p:nvPr/>
        </p:nvSpPr>
        <p:spPr>
          <a:xfrm>
            <a:off x="4789520" y="4869960"/>
            <a:ext cx="672860" cy="723235"/>
          </a:xfrm>
          <a:prstGeom prst="mathPlus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24" name="Afbeelding 23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51604" y="5362159"/>
            <a:ext cx="2353575" cy="1443145"/>
          </a:xfrm>
          <a:prstGeom prst="rect">
            <a:avLst/>
          </a:prstGeom>
        </p:spPr>
      </p:pic>
      <p:sp>
        <p:nvSpPr>
          <p:cNvPr id="25" name="Tekstvak 24"/>
          <p:cNvSpPr txBox="1"/>
          <p:nvPr/>
        </p:nvSpPr>
        <p:spPr>
          <a:xfrm>
            <a:off x="2639567" y="5609821"/>
            <a:ext cx="21487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400" dirty="0"/>
              <a:t>Verkoopwaarde</a:t>
            </a:r>
          </a:p>
        </p:txBody>
      </p:sp>
      <p:sp>
        <p:nvSpPr>
          <p:cNvPr id="42" name="Tekstvak 41"/>
          <p:cNvSpPr txBox="1"/>
          <p:nvPr/>
        </p:nvSpPr>
        <p:spPr>
          <a:xfrm>
            <a:off x="2762650" y="1791524"/>
            <a:ext cx="952505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nl-NL" sz="2400" dirty="0"/>
              <a:t>€ 0,10</a:t>
            </a:r>
          </a:p>
        </p:txBody>
      </p:sp>
      <p:sp>
        <p:nvSpPr>
          <p:cNvPr id="43" name="Tekstvak 42"/>
          <p:cNvSpPr txBox="1"/>
          <p:nvPr/>
        </p:nvSpPr>
        <p:spPr>
          <a:xfrm>
            <a:off x="2765997" y="3000366"/>
            <a:ext cx="952505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nl-NL" sz="2400" dirty="0"/>
              <a:t>€ 0,70</a:t>
            </a:r>
          </a:p>
        </p:txBody>
      </p:sp>
      <p:sp>
        <p:nvSpPr>
          <p:cNvPr id="44" name="Tekstvak 43"/>
          <p:cNvSpPr txBox="1"/>
          <p:nvPr/>
        </p:nvSpPr>
        <p:spPr>
          <a:xfrm>
            <a:off x="2761426" y="4288529"/>
            <a:ext cx="952505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nl-NL" sz="2400" dirty="0"/>
              <a:t>€ 0,25</a:t>
            </a:r>
          </a:p>
        </p:txBody>
      </p:sp>
      <p:sp>
        <p:nvSpPr>
          <p:cNvPr id="45" name="Tekstvak 44"/>
          <p:cNvSpPr txBox="1"/>
          <p:nvPr/>
        </p:nvSpPr>
        <p:spPr>
          <a:xfrm>
            <a:off x="2761427" y="6056499"/>
            <a:ext cx="952505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nl-NL" sz="2400" dirty="0"/>
              <a:t>€ 1,05</a:t>
            </a:r>
          </a:p>
        </p:txBody>
      </p:sp>
    </p:spTree>
    <p:extLst>
      <p:ext uri="{BB962C8B-B14F-4D97-AF65-F5344CB8AC3E}">
        <p14:creationId xmlns:p14="http://schemas.microsoft.com/office/powerpoint/2010/main" val="41253502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9" grpId="0"/>
      <p:bldP spid="11" grpId="0"/>
      <p:bldP spid="14" grpId="0"/>
      <p:bldP spid="18" grpId="0"/>
      <p:bldP spid="23" grpId="0" animBg="1"/>
      <p:bldP spid="25" grpId="0"/>
      <p:bldP spid="42" grpId="0" animBg="1"/>
      <p:bldP spid="43" grpId="0" animBg="1"/>
      <p:bldP spid="44" grpId="0" animBg="1"/>
      <p:bldP spid="4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CE5A191-1257-2B4D-8A61-F7EEE12EEB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We bieden dit aan op de volgende plaatsen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40B6DB9-8BE0-6348-8138-E95FC057C1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Plaats en tijd</a:t>
            </a:r>
          </a:p>
          <a:p>
            <a:r>
              <a:rPr lang="nl-NL" dirty="0"/>
              <a:t>We hebben toestemming van….. En van……</a:t>
            </a:r>
          </a:p>
          <a:p>
            <a:r>
              <a:rPr lang="nl-NL" dirty="0"/>
              <a:t>We krijgen hulp van…..</a:t>
            </a:r>
          </a:p>
          <a:p>
            <a:r>
              <a:rPr lang="nl-NL" dirty="0"/>
              <a:t>Het is een goede plek omdat…..</a:t>
            </a:r>
          </a:p>
          <a:p>
            <a:r>
              <a:rPr lang="nl-NL" dirty="0"/>
              <a:t>Het is daar veilig omdat……</a:t>
            </a:r>
          </a:p>
          <a:p>
            <a:endParaRPr lang="nl-NL" dirty="0"/>
          </a:p>
          <a:p>
            <a:pPr marL="0" indent="0">
              <a:buNone/>
            </a:pPr>
            <a:r>
              <a:rPr lang="nl-NL" dirty="0">
                <a:solidFill>
                  <a:srgbClr val="FF0000"/>
                </a:solidFill>
              </a:rPr>
              <a:t>(</a:t>
            </a:r>
            <a:r>
              <a:rPr lang="nl-NL" dirty="0" err="1">
                <a:solidFill>
                  <a:srgbClr val="FF0000"/>
                </a:solidFill>
              </a:rPr>
              <a:t>hv</a:t>
            </a:r>
            <a:r>
              <a:rPr lang="nl-NL" dirty="0">
                <a:solidFill>
                  <a:srgbClr val="FF0000"/>
                </a:solidFill>
              </a:rPr>
              <a:t> p 33/34 en vmbo p27-29)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8855725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AEED65F-E6F1-1647-AD1A-CA5E86D5E8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promotie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FA5C35B-A2C4-3D40-B854-3F238C4DEE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We hebben flyers / posters</a:t>
            </a:r>
          </a:p>
          <a:p>
            <a:r>
              <a:rPr lang="nl-NL" dirty="0"/>
              <a:t>We hebben een facebook pagina namelijk…..</a:t>
            </a:r>
          </a:p>
          <a:p>
            <a:r>
              <a:rPr lang="nl-NL" dirty="0"/>
              <a:t>We hebben al …. Afnemers / kopers</a:t>
            </a:r>
          </a:p>
          <a:p>
            <a:r>
              <a:rPr lang="nl-NL" dirty="0"/>
              <a:t>……</a:t>
            </a:r>
          </a:p>
          <a:p>
            <a:r>
              <a:rPr lang="nl-NL" dirty="0"/>
              <a:t>…..</a:t>
            </a:r>
          </a:p>
          <a:p>
            <a:endParaRPr lang="nl-NL" dirty="0"/>
          </a:p>
          <a:p>
            <a:pPr marL="0" indent="0">
              <a:buNone/>
            </a:pPr>
            <a:r>
              <a:rPr lang="nl-NL" dirty="0">
                <a:solidFill>
                  <a:srgbClr val="FF0000"/>
                </a:solidFill>
              </a:rPr>
              <a:t>(</a:t>
            </a:r>
            <a:r>
              <a:rPr lang="nl-NL" dirty="0" err="1">
                <a:solidFill>
                  <a:srgbClr val="FF0000"/>
                </a:solidFill>
              </a:rPr>
              <a:t>hv</a:t>
            </a:r>
            <a:r>
              <a:rPr lang="nl-NL" dirty="0">
                <a:solidFill>
                  <a:srgbClr val="FF0000"/>
                </a:solidFill>
              </a:rPr>
              <a:t> p 33/34 en vmbo p27-29)</a:t>
            </a:r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095537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F730FB9-F1F9-2244-ABF3-475A221379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personeel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909AAA2-6029-FD40-91A8-2007B25F97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Onze taakverdeling is als volgt</a:t>
            </a:r>
          </a:p>
          <a:p>
            <a:r>
              <a:rPr lang="nl-NL" dirty="0"/>
              <a:t>………</a:t>
            </a:r>
          </a:p>
          <a:p>
            <a:r>
              <a:rPr lang="nl-NL" dirty="0"/>
              <a:t>……..</a:t>
            </a:r>
          </a:p>
          <a:p>
            <a:r>
              <a:rPr lang="nl-NL" dirty="0"/>
              <a:t>…….</a:t>
            </a:r>
          </a:p>
          <a:p>
            <a:endParaRPr lang="nl-NL" dirty="0"/>
          </a:p>
          <a:p>
            <a:pPr marL="0" indent="0">
              <a:buNone/>
            </a:pPr>
            <a:r>
              <a:rPr lang="nl-NL" dirty="0">
                <a:solidFill>
                  <a:srgbClr val="FF0000"/>
                </a:solidFill>
              </a:rPr>
              <a:t>(</a:t>
            </a:r>
            <a:r>
              <a:rPr lang="nl-NL" dirty="0" err="1">
                <a:solidFill>
                  <a:srgbClr val="FF0000"/>
                </a:solidFill>
              </a:rPr>
              <a:t>hv</a:t>
            </a:r>
            <a:r>
              <a:rPr lang="nl-NL" dirty="0">
                <a:solidFill>
                  <a:srgbClr val="FF0000"/>
                </a:solidFill>
              </a:rPr>
              <a:t> p 33/34 en vmbo p27-29)</a:t>
            </a:r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32324046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419</TotalTime>
  <Words>379</Words>
  <Application>Microsoft Macintosh PowerPoint</Application>
  <PresentationFormat>Breedbeeld</PresentationFormat>
  <Paragraphs>86</Paragraphs>
  <Slides>12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Kantoorthema</vt:lpstr>
      <vt:lpstr>Dit is onze bedrijfsnaam</vt:lpstr>
      <vt:lpstr>Dit zijn wij:</vt:lpstr>
      <vt:lpstr>Dit is ons idee (zie boekje hv op p29 en boekje vmbo op p24)</vt:lpstr>
      <vt:lpstr>Dit is onze doelgroep (zie hv p30/31 en vmbo p25/26)</vt:lpstr>
      <vt:lpstr>Dit is ons Product of dienst (hv p 33/34 en vmbo p27-29)</vt:lpstr>
      <vt:lpstr>(hv p 33/34 en vmbo p27-29)</vt:lpstr>
      <vt:lpstr>We bieden dit aan op de volgende plaatsen</vt:lpstr>
      <vt:lpstr>promotie</vt:lpstr>
      <vt:lpstr>personeel</vt:lpstr>
      <vt:lpstr>Financieel plan (hv p 36/37 en vmbo p30-31)</vt:lpstr>
      <vt:lpstr>Financieel plan 2 (hv p 36/37 en vmbo p30-31)</vt:lpstr>
      <vt:lpstr>Dit is ons voorbeeld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Dit is onze bedrijfsnaam</dc:title>
  <dc:creator>Ruud Verstraaten</dc:creator>
  <cp:lastModifiedBy>Ruud Verstraaten</cp:lastModifiedBy>
  <cp:revision>10</cp:revision>
  <dcterms:created xsi:type="dcterms:W3CDTF">2018-02-12T08:37:08Z</dcterms:created>
  <dcterms:modified xsi:type="dcterms:W3CDTF">2022-02-10T06:28:38Z</dcterms:modified>
</cp:coreProperties>
</file>